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13"/>
  </p:notesMasterIdLst>
  <p:sldIdLst>
    <p:sldId id="259" r:id="rId2"/>
    <p:sldId id="306" r:id="rId3"/>
    <p:sldId id="343" r:id="rId4"/>
    <p:sldId id="342" r:id="rId5"/>
    <p:sldId id="346" r:id="rId6"/>
    <p:sldId id="334" r:id="rId7"/>
    <p:sldId id="337" r:id="rId8"/>
    <p:sldId id="344" r:id="rId9"/>
    <p:sldId id="345" r:id="rId10"/>
    <p:sldId id="347" r:id="rId11"/>
    <p:sldId id="258" r:id="rId12"/>
  </p:sldIdLst>
  <p:sldSz cx="18003838" cy="13496925"/>
  <p:notesSz cx="6858000" cy="9144000"/>
  <p:defaultText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895" autoAdjust="0"/>
  </p:normalViewPr>
  <p:slideViewPr>
    <p:cSldViewPr snapToGrid="0" snapToObjects="1">
      <p:cViewPr varScale="1">
        <p:scale>
          <a:sx n="43" d="100"/>
          <a:sy n="43" d="100"/>
        </p:scale>
        <p:origin x="-1784" y="-136"/>
      </p:cViewPr>
      <p:guideLst>
        <p:guide orient="horz" pos="4251"/>
        <p:guide pos="567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0E542E-5745-654F-B6EA-88CA35885E8B}" type="datetimeFigureOut">
              <a:rPr lang="en-US" smtClean="0"/>
              <a:t>02-10-14</a:t>
            </a:fld>
            <a:endParaRPr lang="en-US"/>
          </a:p>
        </p:txBody>
      </p:sp>
      <p:sp>
        <p:nvSpPr>
          <p:cNvPr id="4" name="Slide Image Placeholder 3"/>
          <p:cNvSpPr>
            <a:spLocks noGrp="1" noRot="1" noChangeAspect="1"/>
          </p:cNvSpPr>
          <p:nvPr>
            <p:ph type="sldImg" idx="2"/>
          </p:nvPr>
        </p:nvSpPr>
        <p:spPr>
          <a:xfrm>
            <a:off x="1141413" y="685800"/>
            <a:ext cx="457517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13F5B4-1C17-7F49-A8AD-541F23999276}" type="slidenum">
              <a:rPr lang="en-US" smtClean="0"/>
              <a:t>‹Nr.›</a:t>
            </a:fld>
            <a:endParaRPr lang="en-US"/>
          </a:p>
        </p:txBody>
      </p:sp>
    </p:spTree>
    <p:extLst>
      <p:ext uri="{BB962C8B-B14F-4D97-AF65-F5344CB8AC3E}">
        <p14:creationId xmlns:p14="http://schemas.microsoft.com/office/powerpoint/2010/main" val="2858858169"/>
      </p:ext>
    </p:extLst>
  </p:cSld>
  <p:clrMap bg1="lt1" tx1="dk1" bg2="lt2" tx2="dk2" accent1="accent1" accent2="accent2" accent3="accent3" accent4="accent4" accent5="accent5" accent6="accent6" hlink="hlink" folHlink="folHlink"/>
  <p:notesStyle>
    <a:lvl1pPr marL="0" algn="l" defTabSz="457025" rtl="0" eaLnBrk="1" latinLnBrk="0" hangingPunct="1">
      <a:defRPr sz="1200" kern="1200">
        <a:solidFill>
          <a:schemeClr val="tx1"/>
        </a:solidFill>
        <a:latin typeface="+mn-lt"/>
        <a:ea typeface="+mn-ea"/>
        <a:cs typeface="+mn-cs"/>
      </a:defRPr>
    </a:lvl1pPr>
    <a:lvl2pPr marL="457025" algn="l" defTabSz="457025" rtl="0" eaLnBrk="1" latinLnBrk="0" hangingPunct="1">
      <a:defRPr sz="1200" kern="1200">
        <a:solidFill>
          <a:schemeClr val="tx1"/>
        </a:solidFill>
        <a:latin typeface="+mn-lt"/>
        <a:ea typeface="+mn-ea"/>
        <a:cs typeface="+mn-cs"/>
      </a:defRPr>
    </a:lvl2pPr>
    <a:lvl3pPr marL="914049" algn="l" defTabSz="457025" rtl="0" eaLnBrk="1" latinLnBrk="0" hangingPunct="1">
      <a:defRPr sz="1200" kern="1200">
        <a:solidFill>
          <a:schemeClr val="tx1"/>
        </a:solidFill>
        <a:latin typeface="+mn-lt"/>
        <a:ea typeface="+mn-ea"/>
        <a:cs typeface="+mn-cs"/>
      </a:defRPr>
    </a:lvl3pPr>
    <a:lvl4pPr marL="1371074" algn="l" defTabSz="457025" rtl="0" eaLnBrk="1" latinLnBrk="0" hangingPunct="1">
      <a:defRPr sz="1200" kern="1200">
        <a:solidFill>
          <a:schemeClr val="tx1"/>
        </a:solidFill>
        <a:latin typeface="+mn-lt"/>
        <a:ea typeface="+mn-ea"/>
        <a:cs typeface="+mn-cs"/>
      </a:defRPr>
    </a:lvl4pPr>
    <a:lvl5pPr marL="1828099" algn="l" defTabSz="457025" rtl="0" eaLnBrk="1" latinLnBrk="0" hangingPunct="1">
      <a:defRPr sz="1200" kern="1200">
        <a:solidFill>
          <a:schemeClr val="tx1"/>
        </a:solidFill>
        <a:latin typeface="+mn-lt"/>
        <a:ea typeface="+mn-ea"/>
        <a:cs typeface="+mn-cs"/>
      </a:defRPr>
    </a:lvl5pPr>
    <a:lvl6pPr marL="2285125" algn="l" defTabSz="457025" rtl="0" eaLnBrk="1" latinLnBrk="0" hangingPunct="1">
      <a:defRPr sz="1200" kern="1200">
        <a:solidFill>
          <a:schemeClr val="tx1"/>
        </a:solidFill>
        <a:latin typeface="+mn-lt"/>
        <a:ea typeface="+mn-ea"/>
        <a:cs typeface="+mn-cs"/>
      </a:defRPr>
    </a:lvl6pPr>
    <a:lvl7pPr marL="2742150" algn="l" defTabSz="457025" rtl="0" eaLnBrk="1" latinLnBrk="0" hangingPunct="1">
      <a:defRPr sz="1200" kern="1200">
        <a:solidFill>
          <a:schemeClr val="tx1"/>
        </a:solidFill>
        <a:latin typeface="+mn-lt"/>
        <a:ea typeface="+mn-ea"/>
        <a:cs typeface="+mn-cs"/>
      </a:defRPr>
    </a:lvl7pPr>
    <a:lvl8pPr marL="3199175" algn="l" defTabSz="457025" rtl="0" eaLnBrk="1" latinLnBrk="0" hangingPunct="1">
      <a:defRPr sz="1200" kern="1200">
        <a:solidFill>
          <a:schemeClr val="tx1"/>
        </a:solidFill>
        <a:latin typeface="+mn-lt"/>
        <a:ea typeface="+mn-ea"/>
        <a:cs typeface="+mn-cs"/>
      </a:defRPr>
    </a:lvl8pPr>
    <a:lvl9pPr marL="3656199" algn="l" defTabSz="45702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2</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3</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4</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5</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6</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7</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8</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9</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10</a:t>
            </a:fld>
            <a:endParaRPr lang="en-US"/>
          </a:p>
        </p:txBody>
      </p:sp>
    </p:spTree>
    <p:extLst>
      <p:ext uri="{BB962C8B-B14F-4D97-AF65-F5344CB8AC3E}">
        <p14:creationId xmlns:p14="http://schemas.microsoft.com/office/powerpoint/2010/main" val="3699593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Century Gothic"/>
                <a:cs typeface="Century Gothic"/>
              </a:defRPr>
            </a:lvl1pPr>
            <a:lvl2pPr marL="629644" indent="-629644" algn="l">
              <a:spcBef>
                <a:spcPts val="0"/>
              </a:spcBef>
              <a:spcAft>
                <a:spcPts val="2232"/>
              </a:spcAft>
              <a:buFontTx/>
              <a:buBlip>
                <a:blip r:embed="rId2"/>
              </a:buBlip>
              <a:defRPr sz="2800">
                <a:solidFill>
                  <a:srgbClr val="FFFFFF"/>
                </a:solidFill>
                <a:latin typeface="Century Gothic"/>
                <a:cs typeface="Century Gothic"/>
              </a:defRPr>
            </a:lvl2pPr>
            <a:lvl3pPr marL="1189332" indent="-503717" algn="l">
              <a:spcBef>
                <a:spcPts val="0"/>
              </a:spcBef>
              <a:spcAft>
                <a:spcPts val="2232"/>
              </a:spcAft>
              <a:defRPr sz="2800">
                <a:solidFill>
                  <a:srgbClr val="FFFFFF"/>
                </a:solidFill>
                <a:latin typeface="Century Gothic"/>
                <a:cs typeface="Century Gothic"/>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Century Gothic"/>
                <a:cs typeface="Century Gothic"/>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Century Gothic"/>
                <a:cs typeface="Century Gothic"/>
              </a:defRPr>
            </a:lvl1pPr>
            <a:lvl2pPr marL="629644" indent="-629644" algn="l">
              <a:spcBef>
                <a:spcPts val="0"/>
              </a:spcBef>
              <a:spcAft>
                <a:spcPts val="2232"/>
              </a:spcAft>
              <a:buFontTx/>
              <a:buBlip>
                <a:blip r:embed="rId2"/>
              </a:buBlip>
              <a:defRPr sz="2800">
                <a:solidFill>
                  <a:srgbClr val="FFFFFF"/>
                </a:solidFill>
                <a:latin typeface="Century Gothic"/>
                <a:cs typeface="Century Gothic"/>
              </a:defRPr>
            </a:lvl2pPr>
            <a:lvl3pPr marL="1189332" indent="-503717" algn="l">
              <a:spcBef>
                <a:spcPts val="0"/>
              </a:spcBef>
              <a:spcAft>
                <a:spcPts val="2232"/>
              </a:spcAft>
              <a:defRPr sz="2800">
                <a:solidFill>
                  <a:srgbClr val="FFFFFF"/>
                </a:solidFill>
                <a:latin typeface="Century Gothic"/>
                <a:cs typeface="Century Gothic"/>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Century Gothic"/>
                <a:cs typeface="Century Gothic"/>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Century Gothic"/>
                <a:cs typeface="Century Gothic"/>
              </a:defRPr>
            </a:lvl1pPr>
            <a:lvl2pPr marL="629644" indent="-629644" algn="l">
              <a:spcBef>
                <a:spcPts val="0"/>
              </a:spcBef>
              <a:spcAft>
                <a:spcPts val="2232"/>
              </a:spcAft>
              <a:buFontTx/>
              <a:buBlip>
                <a:blip r:embed="rId2"/>
              </a:buBlip>
              <a:defRPr sz="2800">
                <a:solidFill>
                  <a:srgbClr val="FFFFFF"/>
                </a:solidFill>
                <a:latin typeface="Century Gothic"/>
                <a:cs typeface="Century Gothic"/>
              </a:defRPr>
            </a:lvl2pPr>
            <a:lvl3pPr marL="1189332" indent="-503717" algn="l">
              <a:spcBef>
                <a:spcPts val="0"/>
              </a:spcBef>
              <a:spcAft>
                <a:spcPts val="2232"/>
              </a:spcAft>
              <a:defRPr sz="2800">
                <a:solidFill>
                  <a:srgbClr val="FFFFFF"/>
                </a:solidFill>
                <a:latin typeface="Century Gothic"/>
                <a:cs typeface="Century Gothic"/>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Century Gothic"/>
                <a:cs typeface="Century Gothic"/>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Century Gothic"/>
                <a:cs typeface="Century Gothic"/>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Century Gothic"/>
                <a:cs typeface="Century Gothic"/>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0">
                <a:solidFill>
                  <a:srgbClr val="C6D9F1"/>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0">
                <a:solidFill>
                  <a:srgbClr val="C6D9F1"/>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Century Gothic"/>
                <a:cs typeface="Century Gothic"/>
              </a:defRPr>
            </a:lvl1pPr>
            <a:lvl2pPr marL="629644" indent="-629644" algn="l">
              <a:spcBef>
                <a:spcPts val="0"/>
              </a:spcBef>
              <a:spcAft>
                <a:spcPts val="2232"/>
              </a:spcAft>
              <a:buFontTx/>
              <a:buBlip>
                <a:blip r:embed="rId2"/>
              </a:buBlip>
              <a:defRPr sz="2800">
                <a:solidFill>
                  <a:srgbClr val="FFFFFF"/>
                </a:solidFill>
                <a:latin typeface="Century Gothic"/>
                <a:cs typeface="Century Gothic"/>
              </a:defRPr>
            </a:lvl2pPr>
            <a:lvl3pPr marL="1189332" indent="-503717" algn="l">
              <a:spcBef>
                <a:spcPts val="0"/>
              </a:spcBef>
              <a:spcAft>
                <a:spcPts val="2232"/>
              </a:spcAft>
              <a:defRPr sz="2800">
                <a:solidFill>
                  <a:srgbClr val="FFFFFF"/>
                </a:solidFill>
                <a:latin typeface="Century Gothic"/>
                <a:cs typeface="Century Gothic"/>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54" r:id="rId8"/>
    <p:sldLayoutId id="2147483651" r:id="rId9"/>
    <p:sldLayoutId id="2147483652" r:id="rId10"/>
    <p:sldLayoutId id="2147483653" r:id="rId11"/>
    <p:sldLayoutId id="2147483649" r:id="rId12"/>
  </p:sldLayoutIdLst>
  <p:txStyles>
    <p:titleStyle>
      <a:lvl1pPr algn="ctr" defTabSz="2014870" rtl="0" eaLnBrk="1" latinLnBrk="0" hangingPunct="1">
        <a:spcBef>
          <a:spcPct val="0"/>
        </a:spcBef>
        <a:buNone/>
        <a:defRPr sz="9800" kern="1200">
          <a:solidFill>
            <a:schemeClr val="tx1"/>
          </a:solidFill>
          <a:latin typeface="+mj-lt"/>
          <a:ea typeface="+mj-ea"/>
          <a:cs typeface="+mj-cs"/>
        </a:defRPr>
      </a:lvl1pPr>
    </p:titleStyle>
    <p:bodyStyle>
      <a:lvl1pPr marL="755573" indent="-755573" algn="l" defTabSz="2014870" rtl="0" eaLnBrk="1" latinLnBrk="0" hangingPunct="1">
        <a:spcBef>
          <a:spcPct val="20000"/>
        </a:spcBef>
        <a:buFont typeface="Arial" pitchFamily="34" charset="0"/>
        <a:buChar char="•"/>
        <a:defRPr sz="7100" kern="1200">
          <a:solidFill>
            <a:schemeClr val="tx1"/>
          </a:solidFill>
          <a:latin typeface="+mn-lt"/>
          <a:ea typeface="+mn-ea"/>
          <a:cs typeface="+mn-cs"/>
        </a:defRPr>
      </a:lvl1pPr>
      <a:lvl2pPr marL="1637077" indent="-629644" algn="l" defTabSz="2014870" rtl="0" eaLnBrk="1" latinLnBrk="0" hangingPunct="1">
        <a:spcBef>
          <a:spcPct val="20000"/>
        </a:spcBef>
        <a:buFont typeface="Arial" pitchFamily="34" charset="0"/>
        <a:buChar char="–"/>
        <a:defRPr sz="6100" kern="1200">
          <a:solidFill>
            <a:schemeClr val="tx1"/>
          </a:solidFill>
          <a:latin typeface="+mn-lt"/>
          <a:ea typeface="+mn-ea"/>
          <a:cs typeface="+mn-cs"/>
        </a:defRPr>
      </a:lvl2pPr>
      <a:lvl3pPr marL="2518584" indent="-503717" algn="l" defTabSz="2014870" rtl="0" eaLnBrk="1" latinLnBrk="0" hangingPunct="1">
        <a:spcBef>
          <a:spcPct val="20000"/>
        </a:spcBef>
        <a:buFont typeface="Arial" pitchFamily="34" charset="0"/>
        <a:buChar char="•"/>
        <a:defRPr sz="5300" kern="1200">
          <a:solidFill>
            <a:schemeClr val="tx1"/>
          </a:solidFill>
          <a:latin typeface="+mn-lt"/>
          <a:ea typeface="+mn-ea"/>
          <a:cs typeface="+mn-cs"/>
        </a:defRPr>
      </a:lvl3pPr>
      <a:lvl4pPr marL="352602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4pPr>
      <a:lvl5pPr marL="4533456"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5pPr>
      <a:lvl6pPr marL="5540890"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6pPr>
      <a:lvl7pPr marL="6548325"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7pPr>
      <a:lvl8pPr marL="7555759"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8pPr>
      <a:lvl9pPr marL="856319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9pPr>
    </p:bodyStyle>
    <p:other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0" dirty="0" smtClean="0">
                <a:solidFill>
                  <a:srgbClr val="C6D9F1"/>
                </a:solidFill>
              </a:rPr>
              <a:t>ALMA Common Software</a:t>
            </a:r>
            <a:br>
              <a:rPr lang="en-US" b="0" dirty="0" smtClean="0">
                <a:solidFill>
                  <a:srgbClr val="C6D9F1"/>
                </a:solidFill>
              </a:rPr>
            </a:br>
            <a:r>
              <a:rPr lang="en-US" sz="4400" b="0" dirty="0" smtClean="0">
                <a:solidFill>
                  <a:srgbClr val="C6D9F1"/>
                </a:solidFill>
              </a:rPr>
              <a:t>Basic Track</a:t>
            </a:r>
            <a:endParaRPr lang="en-US" sz="4400" b="0" dirty="0">
              <a:solidFill>
                <a:srgbClr val="C6D9F1"/>
              </a:solidFill>
            </a:endParaRPr>
          </a:p>
        </p:txBody>
      </p:sp>
      <p:sp>
        <p:nvSpPr>
          <p:cNvPr id="7" name="Title 1"/>
          <p:cNvSpPr txBox="1">
            <a:spLocks/>
          </p:cNvSpPr>
          <p:nvPr/>
        </p:nvSpPr>
        <p:spPr>
          <a:xfrm>
            <a:off x="1350965" y="6902449"/>
            <a:ext cx="15301912" cy="3299622"/>
          </a:xfrm>
          <a:prstGeom prst="rect">
            <a:avLst/>
          </a:prstGeom>
        </p:spPr>
        <p:txBody>
          <a:bodyPr vert="horz" lIns="91405" tIns="45703" rIns="91405" bIns="45703"/>
          <a:lstStyle>
            <a:lvl1pPr>
              <a:defRPr sz="6000" b="1">
                <a:solidFill>
                  <a:srgbClr val="FFC538"/>
                </a:solidFill>
                <a:latin typeface="Century Gothic"/>
                <a:cs typeface="Century Gothic"/>
              </a:defRPr>
            </a:lvl1pPr>
          </a:lstStyle>
          <a:p>
            <a:pPr algn="ctr">
              <a:spcBef>
                <a:spcPct val="0"/>
              </a:spcBef>
              <a:defRPr/>
            </a:pPr>
            <a:r>
              <a:rPr lang="en-US" sz="4000" b="0" dirty="0" smtClean="0">
                <a:solidFill>
                  <a:schemeClr val="bg1"/>
                </a:solidFill>
                <a:ea typeface="+mj-ea"/>
              </a:rPr>
              <a:t>Test Driven Development</a:t>
            </a:r>
          </a:p>
          <a:p>
            <a:pPr algn="ctr">
              <a:spcBef>
                <a:spcPct val="0"/>
              </a:spcBef>
              <a:defRPr/>
            </a:pPr>
            <a:r>
              <a:rPr lang="en-US" sz="4000" b="0" dirty="0" smtClean="0">
                <a:solidFill>
                  <a:schemeClr val="bg1"/>
                </a:solidFill>
                <a:ea typeface="+mj-ea"/>
              </a:rPr>
              <a:t>Unit testing and TAT</a:t>
            </a:r>
            <a:endParaRPr lang="en-US" sz="4000" b="0" dirty="0">
              <a:solidFill>
                <a:schemeClr val="bg1"/>
              </a:solidFill>
              <a:ea typeface="+mj-ea"/>
            </a:endParaRPr>
          </a:p>
        </p:txBody>
      </p:sp>
    </p:spTree>
    <p:extLst>
      <p:ext uri="{BB962C8B-B14F-4D97-AF65-F5344CB8AC3E}">
        <p14:creationId xmlns:p14="http://schemas.microsoft.com/office/powerpoint/2010/main" val="112560475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t>Integration </a:t>
            </a:r>
            <a:r>
              <a:rPr lang="en-US" dirty="0" smtClean="0"/>
              <a:t>and testing team</a:t>
            </a:r>
            <a:endParaRPr lang="en-US" dirty="0"/>
          </a:p>
        </p:txBody>
      </p:sp>
      <p:sp>
        <p:nvSpPr>
          <p:cNvPr id="3" name="TextBox 2"/>
          <p:cNvSpPr txBox="1"/>
          <p:nvPr/>
        </p:nvSpPr>
        <p:spPr>
          <a:xfrm>
            <a:off x="705573" y="2845791"/>
            <a:ext cx="16627972" cy="6694105"/>
          </a:xfrm>
          <a:prstGeom prst="rect">
            <a:avLst/>
          </a:prstGeom>
          <a:noFill/>
        </p:spPr>
        <p:txBody>
          <a:bodyPr wrap="square" lIns="91405" tIns="45703" rIns="91405" bIns="45703" rtlCol="0">
            <a:spAutoFit/>
          </a:bodyPr>
          <a:lstStyle/>
          <a:p>
            <a:r>
              <a:rPr lang="en-US" dirty="0" smtClean="0">
                <a:solidFill>
                  <a:srgbClr val="FFFFFF"/>
                </a:solidFill>
                <a:latin typeface="Century Gothic"/>
                <a:cs typeface="Century Gothic"/>
              </a:rPr>
              <a:t>Responsible for:</a:t>
            </a:r>
          </a:p>
          <a:p>
            <a:pPr marL="571500" indent="-571500">
              <a:buFont typeface="Wingdings" charset="2"/>
              <a:buChar char="²"/>
            </a:pPr>
            <a:r>
              <a:rPr lang="en-US" dirty="0" smtClean="0">
                <a:solidFill>
                  <a:srgbClr val="FFFFFF"/>
                </a:solidFill>
                <a:latin typeface="Century Gothic"/>
                <a:cs typeface="Century Gothic"/>
              </a:rPr>
              <a:t>Continuous (and automatic) integration</a:t>
            </a:r>
            <a:endParaRPr lang="en-US" dirty="0">
              <a:solidFill>
                <a:srgbClr val="FFFFFF"/>
              </a:solidFill>
              <a:latin typeface="Century Gothic"/>
              <a:cs typeface="Century Gothic"/>
            </a:endParaRPr>
          </a:p>
          <a:p>
            <a:pPr marL="571500" indent="-571500">
              <a:buFont typeface="Wingdings" charset="2"/>
              <a:buChar char="²"/>
            </a:pPr>
            <a:r>
              <a:rPr lang="en-US" dirty="0">
                <a:solidFill>
                  <a:srgbClr val="FFFFFF"/>
                </a:solidFill>
                <a:latin typeface="Century Gothic"/>
                <a:cs typeface="Century Gothic"/>
              </a:rPr>
              <a:t>Quality control during development</a:t>
            </a:r>
          </a:p>
          <a:p>
            <a:pPr marL="571500" indent="-571500">
              <a:buFont typeface="Wingdings" charset="2"/>
              <a:buChar char="²"/>
            </a:pPr>
            <a:r>
              <a:rPr lang="en-US" dirty="0">
                <a:solidFill>
                  <a:srgbClr val="FFFFFF"/>
                </a:solidFill>
                <a:latin typeface="Century Gothic"/>
                <a:cs typeface="Century Gothic"/>
              </a:rPr>
              <a:t>Build every time changes are detected</a:t>
            </a:r>
          </a:p>
          <a:p>
            <a:pPr marL="571500" indent="-571500">
              <a:buFont typeface="Wingdings" charset="2"/>
              <a:buChar char="²"/>
            </a:pPr>
            <a:r>
              <a:rPr lang="en-US" dirty="0" smtClean="0">
                <a:solidFill>
                  <a:srgbClr val="FFFFFF"/>
                </a:solidFill>
                <a:latin typeface="Century Gothic"/>
                <a:cs typeface="Century Gothic"/>
              </a:rPr>
              <a:t>Identifying compilation and failures against regression tests</a:t>
            </a:r>
          </a:p>
          <a:p>
            <a:pPr marL="571500" indent="-571500">
              <a:buFont typeface="Wingdings" charset="2"/>
              <a:buChar char="²"/>
            </a:pPr>
            <a:r>
              <a:rPr lang="en-US" dirty="0" smtClean="0">
                <a:solidFill>
                  <a:srgbClr val="FFFFFF"/>
                </a:solidFill>
                <a:latin typeface="Century Gothic"/>
                <a:cs typeface="Century Gothic"/>
              </a:rPr>
              <a:t>Facilitating the parties responsible for the failure and more importantly the parties responsible for fixing it</a:t>
            </a:r>
            <a:endParaRPr lang="en-US" dirty="0">
              <a:solidFill>
                <a:srgbClr val="FFFFFF"/>
              </a:solidFill>
              <a:latin typeface="Century Gothic"/>
              <a:cs typeface="Century Gothic"/>
            </a:endParaRPr>
          </a:p>
          <a:p>
            <a:pPr marL="571500" indent="-571500">
              <a:buFont typeface="Wingdings" charset="2"/>
              <a:buChar char="²"/>
            </a:pPr>
            <a:r>
              <a:rPr lang="en-US" dirty="0" smtClean="0">
                <a:solidFill>
                  <a:srgbClr val="FFFFFF"/>
                </a:solidFill>
                <a:latin typeface="Century Gothic"/>
                <a:cs typeface="Century Gothic"/>
              </a:rPr>
              <a:t>Revert </a:t>
            </a:r>
            <a:r>
              <a:rPr lang="en-US" dirty="0">
                <a:solidFill>
                  <a:srgbClr val="FFFFFF"/>
                </a:solidFill>
                <a:latin typeface="Century Gothic"/>
                <a:cs typeface="Century Gothic"/>
              </a:rPr>
              <a:t>to the last working </a:t>
            </a:r>
            <a:r>
              <a:rPr lang="en-US" dirty="0" smtClean="0">
                <a:solidFill>
                  <a:srgbClr val="FFFFFF"/>
                </a:solidFill>
                <a:latin typeface="Century Gothic"/>
                <a:cs typeface="Century Gothic"/>
              </a:rPr>
              <a:t>checkpoint in case of a failure</a:t>
            </a:r>
          </a:p>
          <a:p>
            <a:pPr marL="571500" indent="-571500">
              <a:buFont typeface="Wingdings" charset="2"/>
              <a:buChar char="²"/>
            </a:pPr>
            <a:endParaRPr lang="en-US" dirty="0">
              <a:solidFill>
                <a:srgbClr val="FFFFFF"/>
              </a:solidFill>
              <a:latin typeface="Century Gothic"/>
              <a:cs typeface="Century Gothic"/>
            </a:endParaRPr>
          </a:p>
          <a:p>
            <a:pPr algn="ctr"/>
            <a:r>
              <a:rPr lang="en-US" dirty="0" smtClean="0">
                <a:solidFill>
                  <a:srgbClr val="FFFFFF"/>
                </a:solidFill>
                <a:latin typeface="Century Gothic"/>
                <a:cs typeface="Century Gothic"/>
              </a:rPr>
              <a:t>Advise: Use automated tools like Jenkins, the integration team key tool</a:t>
            </a:r>
          </a:p>
        </p:txBody>
      </p:sp>
    </p:spTree>
    <p:extLst>
      <p:ext uri="{BB962C8B-B14F-4D97-AF65-F5344CB8AC3E}">
        <p14:creationId xmlns:p14="http://schemas.microsoft.com/office/powerpoint/2010/main" val="180587102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Title 4"/>
          <p:cNvSpPr txBox="1">
            <a:spLocks/>
          </p:cNvSpPr>
          <p:nvPr/>
        </p:nvSpPr>
        <p:spPr>
          <a:xfrm>
            <a:off x="0" y="352787"/>
            <a:ext cx="18003838" cy="893720"/>
          </a:xfrm>
          <a:prstGeom prst="rect">
            <a:avLst/>
          </a:prstGeom>
        </p:spPr>
        <p:txBody>
          <a:bodyPr lIns="91405" tIns="45703" rIns="91405" bIns="45703"/>
          <a:lstStyle>
            <a:lvl1pPr algn="ctr" defTabSz="2015641" rtl="0" eaLnBrk="1" latinLnBrk="0" hangingPunct="1">
              <a:spcBef>
                <a:spcPct val="0"/>
              </a:spcBef>
              <a:buNone/>
              <a:defRPr sz="9700" kern="1200">
                <a:solidFill>
                  <a:schemeClr val="tx1"/>
                </a:solidFill>
                <a:latin typeface="+mj-lt"/>
                <a:ea typeface="+mj-ea"/>
                <a:cs typeface="+mj-cs"/>
              </a:defRPr>
            </a:lvl1pPr>
          </a:lstStyle>
          <a:p>
            <a:r>
              <a:rPr lang="en-US" sz="3900" dirty="0" smtClean="0">
                <a:solidFill>
                  <a:srgbClr val="C6D9F1"/>
                </a:solidFill>
                <a:latin typeface="Century Gothic" pitchFamily="34" charset="0"/>
                <a:cs typeface="Arial" pitchFamily="34" charset="0"/>
              </a:rPr>
              <a:t>Questions?</a:t>
            </a:r>
            <a:endParaRPr lang="en-US" sz="3900" dirty="0">
              <a:solidFill>
                <a:srgbClr val="C6D9F1"/>
              </a:solidFill>
              <a:latin typeface="Century Gothic" pitchFamily="34" charset="0"/>
              <a:cs typeface="Arial" pitchFamily="34" charset="0"/>
            </a:endParaRPr>
          </a:p>
        </p:txBody>
      </p:sp>
      <p:sp>
        <p:nvSpPr>
          <p:cNvPr id="4" name="Rectangle 3"/>
          <p:cNvSpPr>
            <a:spLocks noChangeArrowheads="1"/>
          </p:cNvSpPr>
          <p:nvPr/>
        </p:nvSpPr>
        <p:spPr bwMode="auto">
          <a:xfrm>
            <a:off x="0" y="9071023"/>
            <a:ext cx="18003838" cy="4425902"/>
          </a:xfrm>
          <a:prstGeom prst="rect">
            <a:avLst/>
          </a:prstGeom>
          <a:solidFill>
            <a:schemeClr val="tx1">
              <a:lumMod val="95000"/>
              <a:lumOff val="5000"/>
              <a:alpha val="66000"/>
            </a:schemeClr>
          </a:solidFill>
          <a:ln w="9525">
            <a:noFill/>
            <a:miter lim="800000"/>
            <a:headEnd/>
            <a:tailEnd/>
          </a:ln>
        </p:spPr>
        <p:txBody>
          <a:bodyPr lIns="91405" tIns="45703" rIns="91405" bIns="45703" anchor="b"/>
          <a:lstStyle/>
          <a:p>
            <a:pPr eaLnBrk="0" hangingPunct="0">
              <a:buClr>
                <a:srgbClr val="FFFF99"/>
              </a:buClr>
              <a:defRPr/>
            </a:pPr>
            <a:r>
              <a:rPr lang="en-US" sz="2000" b="1" dirty="0" smtClean="0">
                <a:solidFill>
                  <a:schemeClr val="bg1"/>
                </a:solidFill>
                <a:latin typeface="Century Gothic"/>
                <a:cs typeface="Century Gothic"/>
              </a:rPr>
              <a:t>Acknowledgements</a:t>
            </a:r>
          </a:p>
          <a:p>
            <a:pPr eaLnBrk="0" hangingPunct="0">
              <a:buClr>
                <a:srgbClr val="FFFF99"/>
              </a:buClr>
              <a:defRPr/>
            </a:pPr>
            <a:r>
              <a:rPr lang="en-US" sz="2000" dirty="0">
                <a:solidFill>
                  <a:schemeClr val="bg1"/>
                </a:solidFill>
                <a:latin typeface="Century Gothic"/>
                <a:cs typeface="Century Gothic"/>
              </a:rPr>
              <a:t>ACS presentations were originally developed by the ALMA Common Software development team and has been used in many instances of training courses since 2004. Main contributors are (listed in alphabetical order): Jorge </a:t>
            </a:r>
            <a:r>
              <a:rPr lang="en-US" sz="2000" dirty="0" err="1">
                <a:solidFill>
                  <a:schemeClr val="bg1"/>
                </a:solidFill>
                <a:latin typeface="Century Gothic"/>
                <a:cs typeface="Century Gothic"/>
              </a:rPr>
              <a:t>Avarias</a:t>
            </a:r>
            <a:r>
              <a:rPr lang="en-US" sz="2000" dirty="0">
                <a:solidFill>
                  <a:schemeClr val="bg1"/>
                </a:solidFill>
                <a:latin typeface="Century Gothic"/>
                <a:cs typeface="Century Gothic"/>
              </a:rPr>
              <a:t>, Alessandro </a:t>
            </a:r>
            <a:r>
              <a:rPr lang="en-US" sz="2000" dirty="0" err="1">
                <a:solidFill>
                  <a:schemeClr val="bg1"/>
                </a:solidFill>
                <a:latin typeface="Century Gothic"/>
                <a:cs typeface="Century Gothic"/>
              </a:rPr>
              <a:t>Caproni</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Gianluca</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Chiozzi</a:t>
            </a:r>
            <a:r>
              <a:rPr lang="en-US" sz="2000" dirty="0">
                <a:solidFill>
                  <a:schemeClr val="bg1"/>
                </a:solidFill>
                <a:latin typeface="Century Gothic"/>
                <a:cs typeface="Century Gothic"/>
              </a:rPr>
              <a:t>, Jorge Ibsen, Thomas </a:t>
            </a:r>
            <a:r>
              <a:rPr lang="en-US" sz="2000" dirty="0" err="1">
                <a:solidFill>
                  <a:schemeClr val="bg1"/>
                </a:solidFill>
                <a:latin typeface="Century Gothic"/>
                <a:cs typeface="Century Gothic"/>
              </a:rPr>
              <a:t>Jürgens</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Matias</a:t>
            </a:r>
            <a:r>
              <a:rPr lang="en-US" sz="2000">
                <a:solidFill>
                  <a:schemeClr val="bg1"/>
                </a:solidFill>
                <a:latin typeface="Century Gothic"/>
                <a:cs typeface="Century Gothic"/>
              </a:rPr>
              <a:t> </a:t>
            </a:r>
            <a:r>
              <a:rPr lang="en-US" sz="2000" smtClean="0">
                <a:solidFill>
                  <a:schemeClr val="bg1"/>
                </a:solidFill>
                <a:latin typeface="Century Gothic"/>
                <a:cs typeface="Century Gothic"/>
              </a:rPr>
              <a:t>Mora, </a:t>
            </a:r>
            <a:r>
              <a:rPr lang="en-US" sz="2000" dirty="0">
                <a:solidFill>
                  <a:schemeClr val="bg1"/>
                </a:solidFill>
                <a:latin typeface="Century Gothic"/>
                <a:cs typeface="Century Gothic"/>
              </a:rPr>
              <a:t>Joseph Schwarz, </a:t>
            </a:r>
            <a:r>
              <a:rPr lang="en-US" sz="2000" dirty="0" err="1">
                <a:solidFill>
                  <a:schemeClr val="bg1"/>
                </a:solidFill>
                <a:latin typeface="Century Gothic"/>
                <a:cs typeface="Century Gothic"/>
              </a:rPr>
              <a:t>Heiko</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Sommer</a:t>
            </a:r>
            <a:r>
              <a:rPr lang="en-US" sz="2000" dirty="0">
                <a:solidFill>
                  <a:schemeClr val="bg1"/>
                </a:solidFill>
                <a:latin typeface="Century Gothic"/>
                <a:cs typeface="Century Gothic"/>
              </a:rPr>
              <a:t>.</a:t>
            </a:r>
          </a:p>
          <a:p>
            <a:pPr eaLnBrk="0" hangingPunct="0">
              <a:buClr>
                <a:srgbClr val="FFFF99"/>
              </a:buClr>
              <a:defRPr/>
            </a:pPr>
            <a:endParaRPr lang="en-US" sz="2000" dirty="0">
              <a:solidFill>
                <a:schemeClr val="bg1"/>
              </a:solidFill>
              <a:latin typeface="Century Gothic"/>
              <a:cs typeface="Century Gothic"/>
            </a:endParaRPr>
          </a:p>
          <a:p>
            <a:pPr eaLnBrk="0" hangingPunct="0">
              <a:buClr>
                <a:srgbClr val="FFFF99"/>
              </a:buClr>
              <a:defRPr/>
            </a:pPr>
            <a:r>
              <a:rPr lang="en-US" sz="2000" dirty="0" smtClean="0">
                <a:solidFill>
                  <a:schemeClr val="bg1"/>
                </a:solidFill>
                <a:latin typeface="Century Gothic"/>
                <a:cs typeface="Century Gothic"/>
              </a:rPr>
              <a:t>The </a:t>
            </a:r>
            <a:r>
              <a:rPr lang="en-US" sz="2000" dirty="0">
                <a:solidFill>
                  <a:schemeClr val="bg1"/>
                </a:solidFill>
                <a:latin typeface="Century Gothic"/>
                <a:cs typeface="Century Gothic"/>
              </a:rPr>
              <a:t>Atacama Large Millimeter/</a:t>
            </a:r>
            <a:r>
              <a:rPr lang="en-US" sz="2000" dirty="0" err="1">
                <a:solidFill>
                  <a:schemeClr val="bg1"/>
                </a:solidFill>
                <a:latin typeface="Century Gothic"/>
                <a:cs typeface="Century Gothic"/>
              </a:rPr>
              <a:t>submillimeter</a:t>
            </a:r>
            <a:r>
              <a:rPr lang="en-US" sz="2000" dirty="0">
                <a:solidFill>
                  <a:schemeClr val="bg1"/>
                </a:solidFill>
                <a:latin typeface="Century Gothic"/>
                <a:cs typeface="Century Gothic"/>
              </a:rPr>
              <a:t> Array (ALMA), an international astronomy facility, is a partnership of Europe, North America and East Asia in cooperation with the Republic of Chile. ALMA is funded in Europe by the European Organization for Astronomical Research in the Southern Hemisphere (ESO), in North America by the U.S. National Science Foundation (NSF) in cooperation with the National Research Council of Canada (NRC) and the National Science Council of Taiwan (NSC) and in East Asia by the National Institutes of Natural Sciences (NINS) of Japan in cooperation with the Academia </a:t>
            </a:r>
            <a:r>
              <a:rPr lang="en-US" sz="2000" dirty="0" err="1">
                <a:solidFill>
                  <a:schemeClr val="bg1"/>
                </a:solidFill>
                <a:latin typeface="Century Gothic"/>
                <a:cs typeface="Century Gothic"/>
              </a:rPr>
              <a:t>Sinica</a:t>
            </a:r>
            <a:r>
              <a:rPr lang="en-US" sz="2000" dirty="0">
                <a:solidFill>
                  <a:schemeClr val="bg1"/>
                </a:solidFill>
                <a:latin typeface="Century Gothic"/>
                <a:cs typeface="Century Gothic"/>
              </a:rPr>
              <a:t> (AS) in Taiwan. ALMA construction and operations are led on behalf of Europe by ESO, on behalf of North America by the National Radio Astronomy Observatory (NRAO), which is managed by Associated Universities, Inc. (AUI) and on behalf of East Asia by the National Astronomical Observatory of Japan (NAOJ). The Joint ALMA Observatory (JAO) provides the unified leadership and management of the construction, commissioning and operation of ALMA</a:t>
            </a:r>
            <a:r>
              <a:rPr lang="en-US" sz="2000" dirty="0" smtClean="0">
                <a:solidFill>
                  <a:schemeClr val="bg1"/>
                </a:solidFill>
                <a:latin typeface="Century Gothic"/>
                <a:cs typeface="Century Gothic"/>
              </a:rPr>
              <a:t>.</a:t>
            </a:r>
            <a:endParaRPr lang="en-US" sz="2000" dirty="0">
              <a:solidFill>
                <a:schemeClr val="bg1"/>
              </a:solidFill>
              <a:latin typeface="Century Gothic"/>
              <a:cs typeface="Century Gothic"/>
            </a:endParaRPr>
          </a:p>
          <a:p>
            <a:pPr eaLnBrk="0" hangingPunct="0">
              <a:buClr>
                <a:srgbClr val="FFFF99"/>
              </a:buClr>
              <a:defRPr/>
            </a:pPr>
            <a:endParaRPr lang="en-US" sz="2000" dirty="0" smtClean="0">
              <a:solidFill>
                <a:schemeClr val="bg1"/>
              </a:solidFill>
              <a:latin typeface="Century Gothic"/>
              <a:cs typeface="Century Gothic"/>
            </a:endParaRPr>
          </a:p>
        </p:txBody>
      </p:sp>
    </p:spTree>
    <p:extLst>
      <p:ext uri="{BB962C8B-B14F-4D97-AF65-F5344CB8AC3E}">
        <p14:creationId xmlns:p14="http://schemas.microsoft.com/office/powerpoint/2010/main" val="195121811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t>What is </a:t>
            </a:r>
            <a:r>
              <a:rPr lang="en-US" dirty="0" smtClean="0"/>
              <a:t>it?</a:t>
            </a:r>
            <a:endParaRPr lang="en-US" dirty="0"/>
          </a:p>
        </p:txBody>
      </p:sp>
      <p:sp>
        <p:nvSpPr>
          <p:cNvPr id="3" name="TextBox 2"/>
          <p:cNvSpPr txBox="1"/>
          <p:nvPr/>
        </p:nvSpPr>
        <p:spPr>
          <a:xfrm>
            <a:off x="705573" y="2845791"/>
            <a:ext cx="16627972" cy="3093120"/>
          </a:xfrm>
          <a:prstGeom prst="rect">
            <a:avLst/>
          </a:prstGeom>
          <a:noFill/>
        </p:spPr>
        <p:txBody>
          <a:bodyPr wrap="square" lIns="91405" tIns="45703" rIns="91405" bIns="45703" rtlCol="0">
            <a:spAutoFit/>
          </a:bodyPr>
          <a:lstStyle/>
          <a:p>
            <a:r>
              <a:rPr lang="en-US" dirty="0" smtClean="0">
                <a:solidFill>
                  <a:srgbClr val="FFFFFF"/>
                </a:solidFill>
                <a:latin typeface="Century Gothic"/>
                <a:cs typeface="Century Gothic"/>
              </a:rPr>
              <a:t>In a nutshell</a:t>
            </a:r>
          </a:p>
          <a:p>
            <a:endParaRPr lang="en-US" dirty="0" smtClean="0">
              <a:solidFill>
                <a:srgbClr val="FFFFFF"/>
              </a:solidFill>
              <a:latin typeface="Century Gothic"/>
              <a:cs typeface="Century Gothic"/>
            </a:endParaRPr>
          </a:p>
          <a:p>
            <a:pPr marL="571282" indent="-571282">
              <a:buFont typeface="Wingdings" charset="2"/>
              <a:buChar char="²"/>
            </a:pPr>
            <a:r>
              <a:rPr lang="en-US" dirty="0" smtClean="0">
                <a:solidFill>
                  <a:srgbClr val="FFFFFF"/>
                </a:solidFill>
                <a:latin typeface="Century Gothic"/>
                <a:cs typeface="Century Gothic"/>
              </a:rPr>
              <a:t>Development </a:t>
            </a:r>
            <a:r>
              <a:rPr lang="en-US" dirty="0">
                <a:solidFill>
                  <a:srgbClr val="FFFFFF"/>
                </a:solidFill>
                <a:latin typeface="Century Gothic"/>
                <a:cs typeface="Century Gothic"/>
              </a:rPr>
              <a:t>process that relies on very short development cycles</a:t>
            </a:r>
          </a:p>
          <a:p>
            <a:pPr marL="571282" indent="-571282">
              <a:buFont typeface="Wingdings" charset="2"/>
              <a:buChar char="²"/>
            </a:pPr>
            <a:r>
              <a:rPr lang="en-US" dirty="0">
                <a:solidFill>
                  <a:srgbClr val="FFFFFF"/>
                </a:solidFill>
                <a:latin typeface="Century Gothic"/>
                <a:cs typeface="Century Gothic"/>
              </a:rPr>
              <a:t>Tests written before functionality</a:t>
            </a:r>
          </a:p>
        </p:txBody>
      </p:sp>
    </p:spTree>
    <p:extLst>
      <p:ext uri="{BB962C8B-B14F-4D97-AF65-F5344CB8AC3E}">
        <p14:creationId xmlns:p14="http://schemas.microsoft.com/office/powerpoint/2010/main" val="176226492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DiagramasPresentacones-Cursos-16.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8003838" cy="13496021"/>
          </a:xfrm>
          <a:prstGeom prst="rect">
            <a:avLst/>
          </a:prstGeom>
        </p:spPr>
      </p:pic>
      <p:sp>
        <p:nvSpPr>
          <p:cNvPr id="5" name="Title 4"/>
          <p:cNvSpPr>
            <a:spLocks noGrp="1"/>
          </p:cNvSpPr>
          <p:nvPr>
            <p:ph type="title"/>
          </p:nvPr>
        </p:nvSpPr>
        <p:spPr/>
        <p:txBody>
          <a:bodyPr/>
          <a:lstStyle/>
          <a:p>
            <a:pPr>
              <a:buNone/>
            </a:pPr>
            <a:r>
              <a:rPr lang="en-US" dirty="0" smtClean="0"/>
              <a:t>Workflow</a:t>
            </a:r>
            <a:endParaRPr lang="en-US" dirty="0"/>
          </a:p>
        </p:txBody>
      </p:sp>
    </p:spTree>
    <p:extLst>
      <p:ext uri="{BB962C8B-B14F-4D97-AF65-F5344CB8AC3E}">
        <p14:creationId xmlns:p14="http://schemas.microsoft.com/office/powerpoint/2010/main" val="57509931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t>How to test?</a:t>
            </a:r>
          </a:p>
        </p:txBody>
      </p:sp>
      <p:sp>
        <p:nvSpPr>
          <p:cNvPr id="3" name="TextBox 2"/>
          <p:cNvSpPr txBox="1"/>
          <p:nvPr/>
        </p:nvSpPr>
        <p:spPr>
          <a:xfrm>
            <a:off x="705573" y="2845791"/>
            <a:ext cx="16627972" cy="3693284"/>
          </a:xfrm>
          <a:prstGeom prst="rect">
            <a:avLst/>
          </a:prstGeom>
          <a:noFill/>
        </p:spPr>
        <p:txBody>
          <a:bodyPr wrap="square" lIns="91405" tIns="45703" rIns="91405" bIns="45703" rtlCol="0">
            <a:spAutoFit/>
          </a:bodyPr>
          <a:lstStyle/>
          <a:p>
            <a:pPr marL="571282" indent="-571282">
              <a:buFont typeface="Wingdings" charset="2"/>
              <a:buChar char="²"/>
            </a:pPr>
            <a:r>
              <a:rPr lang="en-US" dirty="0">
                <a:solidFill>
                  <a:srgbClr val="FFFFFF"/>
                </a:solidFill>
                <a:latin typeface="Century Gothic"/>
                <a:cs typeface="Century Gothic"/>
              </a:rPr>
              <a:t>Unit testing</a:t>
            </a:r>
          </a:p>
          <a:p>
            <a:pPr marL="1578715" lvl="1" indent="-571282">
              <a:buFont typeface="Wingdings" charset="2"/>
              <a:buChar char="²"/>
            </a:pPr>
            <a:r>
              <a:rPr lang="en-US" dirty="0">
                <a:solidFill>
                  <a:srgbClr val="FFFFFF"/>
                </a:solidFill>
                <a:latin typeface="Century Gothic"/>
                <a:cs typeface="Century Gothic"/>
              </a:rPr>
              <a:t>Atomic code functionality tests</a:t>
            </a:r>
          </a:p>
          <a:p>
            <a:pPr marL="571282" indent="-571282">
              <a:buFont typeface="Wingdings" charset="2"/>
              <a:buChar char="²"/>
            </a:pPr>
            <a:r>
              <a:rPr lang="en-US" dirty="0" err="1">
                <a:solidFill>
                  <a:srgbClr val="FFFFFF"/>
                </a:solidFill>
                <a:latin typeface="Century Gothic"/>
                <a:cs typeface="Century Gothic"/>
              </a:rPr>
              <a:t>xUnit</a:t>
            </a:r>
            <a:r>
              <a:rPr lang="en-US" dirty="0">
                <a:solidFill>
                  <a:srgbClr val="FFFFFF"/>
                </a:solidFill>
                <a:latin typeface="Century Gothic"/>
                <a:cs typeface="Century Gothic"/>
              </a:rPr>
              <a:t> code-driven testing framework:</a:t>
            </a:r>
          </a:p>
          <a:p>
            <a:pPr marL="1578715" lvl="1" indent="-571282">
              <a:buFont typeface="Wingdings" charset="2"/>
              <a:buChar char="²"/>
            </a:pPr>
            <a:r>
              <a:rPr lang="en-US" dirty="0" err="1" smtClean="0">
                <a:solidFill>
                  <a:srgbClr val="FFFFFF"/>
                </a:solidFill>
                <a:latin typeface="Century Gothic"/>
                <a:cs typeface="Century Gothic"/>
              </a:rPr>
              <a:t>CppUnit</a:t>
            </a:r>
            <a:endParaRPr lang="en-US" dirty="0">
              <a:solidFill>
                <a:srgbClr val="FFFFFF"/>
              </a:solidFill>
              <a:latin typeface="Century Gothic"/>
              <a:cs typeface="Century Gothic"/>
            </a:endParaRPr>
          </a:p>
          <a:p>
            <a:pPr marL="1578715" lvl="1" indent="-571282">
              <a:buFont typeface="Wingdings" charset="2"/>
              <a:buChar char="²"/>
            </a:pPr>
            <a:r>
              <a:rPr lang="en-US" dirty="0" err="1" smtClean="0">
                <a:solidFill>
                  <a:srgbClr val="FFFFFF"/>
                </a:solidFill>
                <a:latin typeface="Century Gothic"/>
                <a:cs typeface="Century Gothic"/>
              </a:rPr>
              <a:t>jUnit</a:t>
            </a:r>
            <a:endParaRPr lang="en-US" dirty="0" smtClean="0">
              <a:solidFill>
                <a:srgbClr val="FFFFFF"/>
              </a:solidFill>
              <a:latin typeface="Century Gothic"/>
              <a:cs typeface="Century Gothic"/>
            </a:endParaRPr>
          </a:p>
          <a:p>
            <a:pPr marL="1578715" lvl="1" indent="-571282">
              <a:buFont typeface="Wingdings" charset="2"/>
              <a:buChar char="²"/>
            </a:pPr>
            <a:r>
              <a:rPr lang="en-US" dirty="0" err="1" smtClean="0">
                <a:solidFill>
                  <a:srgbClr val="FFFFFF"/>
                </a:solidFill>
                <a:latin typeface="Century Gothic"/>
                <a:cs typeface="Century Gothic"/>
              </a:rPr>
              <a:t>PyUnit</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410149176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What </a:t>
            </a:r>
            <a:r>
              <a:rPr lang="en-US" dirty="0"/>
              <a:t>to test</a:t>
            </a:r>
            <a:r>
              <a:rPr lang="en-US" dirty="0" smtClean="0"/>
              <a:t>? What not to test?</a:t>
            </a:r>
            <a:endParaRPr lang="en-US" dirty="0"/>
          </a:p>
        </p:txBody>
      </p:sp>
      <p:sp>
        <p:nvSpPr>
          <p:cNvPr id="3" name="TextBox 2"/>
          <p:cNvSpPr txBox="1"/>
          <p:nvPr/>
        </p:nvSpPr>
        <p:spPr>
          <a:xfrm>
            <a:off x="705573" y="2845791"/>
            <a:ext cx="16627972" cy="6093941"/>
          </a:xfrm>
          <a:prstGeom prst="rect">
            <a:avLst/>
          </a:prstGeom>
          <a:noFill/>
        </p:spPr>
        <p:txBody>
          <a:bodyPr wrap="square" lIns="91405" tIns="45703" rIns="91405" bIns="45703" rtlCol="0">
            <a:spAutoFit/>
          </a:bodyPr>
          <a:lstStyle/>
          <a:p>
            <a:r>
              <a:rPr lang="en-US" dirty="0" smtClean="0">
                <a:solidFill>
                  <a:srgbClr val="FFFFFF"/>
                </a:solidFill>
                <a:latin typeface="Century Gothic"/>
                <a:cs typeface="Century Gothic"/>
              </a:rPr>
              <a:t>For sure:</a:t>
            </a:r>
          </a:p>
          <a:p>
            <a:pPr marL="571282" indent="-571282">
              <a:buFont typeface="Wingdings" charset="2"/>
              <a:buChar char="²"/>
            </a:pPr>
            <a:r>
              <a:rPr lang="en-US" dirty="0" smtClean="0">
                <a:solidFill>
                  <a:srgbClr val="FFFFFF"/>
                </a:solidFill>
                <a:latin typeface="Century Gothic"/>
                <a:cs typeface="Century Gothic"/>
              </a:rPr>
              <a:t>Interfaces</a:t>
            </a:r>
          </a:p>
          <a:p>
            <a:pPr marL="571282" indent="-571282">
              <a:buFont typeface="Wingdings" charset="2"/>
              <a:buChar char="²"/>
            </a:pPr>
            <a:r>
              <a:rPr lang="en-US" dirty="0" smtClean="0">
                <a:solidFill>
                  <a:srgbClr val="FFFFFF"/>
                </a:solidFill>
                <a:latin typeface="Century Gothic"/>
                <a:cs typeface="Century Gothic"/>
              </a:rPr>
              <a:t>Critical and/or non trivial portions of the code</a:t>
            </a:r>
          </a:p>
          <a:p>
            <a:pPr marL="571282" indent="-571282">
              <a:buFont typeface="Wingdings" charset="2"/>
              <a:buChar char="²"/>
            </a:pPr>
            <a:endParaRPr lang="en-US" dirty="0">
              <a:solidFill>
                <a:srgbClr val="FFFFFF"/>
              </a:solidFill>
              <a:latin typeface="Century Gothic"/>
              <a:cs typeface="Century Gothic"/>
            </a:endParaRPr>
          </a:p>
          <a:p>
            <a:r>
              <a:rPr lang="en-US" dirty="0" smtClean="0">
                <a:solidFill>
                  <a:srgbClr val="FFFFFF"/>
                </a:solidFill>
                <a:latin typeface="Century Gothic"/>
                <a:cs typeface="Century Gothic"/>
              </a:rPr>
              <a:t>Avoid testing:</a:t>
            </a:r>
            <a:endParaRPr lang="en-US" dirty="0">
              <a:solidFill>
                <a:srgbClr val="FFFFFF"/>
              </a:solidFill>
              <a:latin typeface="Century Gothic"/>
              <a:cs typeface="Century Gothic"/>
            </a:endParaRPr>
          </a:p>
          <a:p>
            <a:pPr marL="571282" indent="-571282">
              <a:buFont typeface="Wingdings" charset="2"/>
              <a:buChar char="²"/>
            </a:pPr>
            <a:r>
              <a:rPr lang="en-US" dirty="0" smtClean="0">
                <a:solidFill>
                  <a:srgbClr val="FFFFFF"/>
                </a:solidFill>
                <a:latin typeface="Century Gothic"/>
                <a:cs typeface="Century Gothic"/>
              </a:rPr>
              <a:t>Code </a:t>
            </a:r>
            <a:r>
              <a:rPr lang="en-US" dirty="0">
                <a:solidFill>
                  <a:srgbClr val="FFFFFF"/>
                </a:solidFill>
                <a:latin typeface="Century Gothic"/>
                <a:cs typeface="Century Gothic"/>
              </a:rPr>
              <a:t>without added </a:t>
            </a:r>
            <a:r>
              <a:rPr lang="en-US" dirty="0" smtClean="0">
                <a:solidFill>
                  <a:srgbClr val="FFFFFF"/>
                </a:solidFill>
                <a:latin typeface="Century Gothic"/>
                <a:cs typeface="Century Gothic"/>
              </a:rPr>
              <a:t>value, such as getters</a:t>
            </a:r>
            <a:r>
              <a:rPr lang="en-US" dirty="0">
                <a:solidFill>
                  <a:srgbClr val="FFFFFF"/>
                </a:solidFill>
                <a:latin typeface="Century Gothic"/>
                <a:cs typeface="Century Gothic"/>
              </a:rPr>
              <a:t>/</a:t>
            </a:r>
            <a:r>
              <a:rPr lang="en-US" dirty="0" smtClean="0">
                <a:solidFill>
                  <a:srgbClr val="FFFFFF"/>
                </a:solidFill>
                <a:latin typeface="Century Gothic"/>
                <a:cs typeface="Century Gothic"/>
              </a:rPr>
              <a:t>setters and delegations</a:t>
            </a:r>
            <a:endParaRPr lang="en-US" dirty="0">
              <a:solidFill>
                <a:srgbClr val="FFFFFF"/>
              </a:solidFill>
              <a:latin typeface="Century Gothic"/>
              <a:cs typeface="Century Gothic"/>
            </a:endParaRPr>
          </a:p>
          <a:p>
            <a:pPr marL="571282" indent="-571282">
              <a:buFont typeface="Wingdings" charset="2"/>
              <a:buChar char="²"/>
            </a:pPr>
            <a:endParaRPr lang="en-US" dirty="0" smtClean="0">
              <a:solidFill>
                <a:srgbClr val="FFFFFF"/>
              </a:solidFill>
              <a:latin typeface="Century Gothic"/>
              <a:cs typeface="Century Gothic"/>
            </a:endParaRPr>
          </a:p>
          <a:p>
            <a:r>
              <a:rPr lang="en-US" dirty="0" smtClean="0">
                <a:solidFill>
                  <a:srgbClr val="FFFFFF"/>
                </a:solidFill>
                <a:latin typeface="Century Gothic"/>
                <a:cs typeface="Century Gothic"/>
              </a:rPr>
              <a:t>Be cautious: </a:t>
            </a:r>
          </a:p>
          <a:p>
            <a:pPr marL="571282" indent="-571282">
              <a:buFont typeface="Wingdings" charset="2"/>
              <a:buChar char="²"/>
            </a:pPr>
            <a:r>
              <a:rPr lang="en-US" dirty="0" smtClean="0">
                <a:solidFill>
                  <a:srgbClr val="FFFFFF"/>
                </a:solidFill>
                <a:latin typeface="Century Gothic"/>
                <a:cs typeface="Century Gothic"/>
              </a:rPr>
              <a:t>Over</a:t>
            </a:r>
            <a:r>
              <a:rPr lang="en-US" dirty="0">
                <a:solidFill>
                  <a:srgbClr val="FFFFFF"/>
                </a:solidFill>
                <a:latin typeface="Century Gothic"/>
                <a:cs typeface="Century Gothic"/>
              </a:rPr>
              <a:t>-testing </a:t>
            </a:r>
            <a:r>
              <a:rPr lang="en-US" dirty="0" smtClean="0">
                <a:solidFill>
                  <a:srgbClr val="FFFFFF"/>
                </a:solidFill>
                <a:latin typeface="Century Gothic"/>
                <a:cs typeface="Century Gothic"/>
              </a:rPr>
              <a:t>is a </a:t>
            </a:r>
            <a:r>
              <a:rPr lang="en-US" dirty="0">
                <a:solidFill>
                  <a:srgbClr val="FFFFFF"/>
                </a:solidFill>
                <a:latin typeface="Century Gothic"/>
                <a:cs typeface="Century Gothic"/>
              </a:rPr>
              <a:t>waste of time</a:t>
            </a:r>
          </a:p>
        </p:txBody>
      </p:sp>
    </p:spTree>
    <p:extLst>
      <p:ext uri="{BB962C8B-B14F-4D97-AF65-F5344CB8AC3E}">
        <p14:creationId xmlns:p14="http://schemas.microsoft.com/office/powerpoint/2010/main" val="35594093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err="1" smtClean="0">
                <a:latin typeface="Century Gothic"/>
                <a:cs typeface="Century Gothic"/>
              </a:rPr>
              <a:t>xUnit</a:t>
            </a:r>
            <a:endParaRPr lang="en-US" dirty="0">
              <a:latin typeface="Century Gothic"/>
              <a:cs typeface="Century Gothic"/>
            </a:endParaRPr>
          </a:p>
        </p:txBody>
      </p:sp>
      <p:sp>
        <p:nvSpPr>
          <p:cNvPr id="3" name="TextBox 2"/>
          <p:cNvSpPr txBox="1"/>
          <p:nvPr/>
        </p:nvSpPr>
        <p:spPr>
          <a:xfrm>
            <a:off x="705573" y="2845791"/>
            <a:ext cx="16627972" cy="3093120"/>
          </a:xfrm>
          <a:prstGeom prst="rect">
            <a:avLst/>
          </a:prstGeom>
          <a:noFill/>
        </p:spPr>
        <p:txBody>
          <a:bodyPr wrap="square" lIns="91405" tIns="45703" rIns="91405" bIns="45703" rtlCol="0">
            <a:spAutoFit/>
          </a:bodyPr>
          <a:lstStyle/>
          <a:p>
            <a:pPr marL="571282" indent="-571282">
              <a:buFont typeface="Wingdings" charset="2"/>
              <a:buChar char="²"/>
            </a:pPr>
            <a:r>
              <a:rPr lang="en-US" dirty="0">
                <a:solidFill>
                  <a:srgbClr val="FFFFFF"/>
                </a:solidFill>
                <a:latin typeface="Century Gothic"/>
                <a:cs typeface="Century Gothic"/>
              </a:rPr>
              <a:t>Test case: basic unit</a:t>
            </a:r>
          </a:p>
          <a:p>
            <a:pPr marL="571282" indent="-571282">
              <a:buFont typeface="Wingdings" charset="2"/>
              <a:buChar char="²"/>
            </a:pPr>
            <a:r>
              <a:rPr lang="en-US" dirty="0">
                <a:solidFill>
                  <a:srgbClr val="FFFFFF"/>
                </a:solidFill>
                <a:latin typeface="Century Gothic"/>
                <a:cs typeface="Century Gothic"/>
              </a:rPr>
              <a:t>Test suite: set of tests that share the same test conditions</a:t>
            </a:r>
          </a:p>
          <a:p>
            <a:pPr marL="1578715" lvl="1" indent="-571282">
              <a:buFont typeface="Wingdings" charset="2"/>
              <a:buChar char="²"/>
            </a:pPr>
            <a:r>
              <a:rPr lang="en-US" dirty="0">
                <a:solidFill>
                  <a:srgbClr val="FFFFFF"/>
                </a:solidFill>
                <a:latin typeface="Century Gothic"/>
                <a:cs typeface="Century Gothic"/>
              </a:rPr>
              <a:t>setup()</a:t>
            </a:r>
          </a:p>
          <a:p>
            <a:pPr marL="1578715" lvl="1" indent="-571282">
              <a:buFont typeface="Wingdings" charset="2"/>
              <a:buChar char="²"/>
            </a:pPr>
            <a:r>
              <a:rPr lang="en-US" dirty="0" err="1">
                <a:solidFill>
                  <a:srgbClr val="FFFFFF"/>
                </a:solidFill>
                <a:latin typeface="Century Gothic"/>
                <a:cs typeface="Century Gothic"/>
              </a:rPr>
              <a:t>tearDown</a:t>
            </a:r>
            <a:r>
              <a:rPr lang="en-US" dirty="0">
                <a:solidFill>
                  <a:srgbClr val="FFFFFF"/>
                </a:solidFill>
                <a:latin typeface="Century Gothic"/>
                <a:cs typeface="Century Gothic"/>
              </a:rPr>
              <a:t>()</a:t>
            </a:r>
          </a:p>
          <a:p>
            <a:pPr marL="571282" indent="-571282">
              <a:buFont typeface="Wingdings" charset="2"/>
              <a:buChar char="²"/>
            </a:pPr>
            <a:r>
              <a:rPr lang="en-US" dirty="0">
                <a:solidFill>
                  <a:srgbClr val="FFFFFF"/>
                </a:solidFill>
                <a:latin typeface="Century Gothic"/>
                <a:cs typeface="Century Gothic"/>
              </a:rPr>
              <a:t>Assertions</a:t>
            </a:r>
          </a:p>
        </p:txBody>
      </p:sp>
    </p:spTree>
    <p:extLst>
      <p:ext uri="{BB962C8B-B14F-4D97-AF65-F5344CB8AC3E}">
        <p14:creationId xmlns:p14="http://schemas.microsoft.com/office/powerpoint/2010/main" val="18605621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ACS TAT</a:t>
            </a:r>
            <a:endParaRPr lang="en-US" dirty="0"/>
          </a:p>
        </p:txBody>
      </p:sp>
      <p:sp>
        <p:nvSpPr>
          <p:cNvPr id="3" name="TextBox 2"/>
          <p:cNvSpPr txBox="1"/>
          <p:nvPr/>
        </p:nvSpPr>
        <p:spPr>
          <a:xfrm>
            <a:off x="705573" y="2845791"/>
            <a:ext cx="16627972" cy="3093120"/>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Automated test driver</a:t>
            </a:r>
          </a:p>
          <a:p>
            <a:pPr marL="571500" indent="-571500">
              <a:buFont typeface="Wingdings" charset="2"/>
              <a:buChar char="²"/>
            </a:pPr>
            <a:r>
              <a:rPr lang="en-US" dirty="0">
                <a:solidFill>
                  <a:srgbClr val="FFFFFF"/>
                </a:solidFill>
                <a:latin typeface="Century Gothic"/>
                <a:cs typeface="Century Gothic"/>
              </a:rPr>
              <a:t>Initializes environment (ACS)</a:t>
            </a:r>
          </a:p>
          <a:p>
            <a:pPr marL="571500" indent="-571500">
              <a:buFont typeface="Wingdings" charset="2"/>
              <a:buChar char="²"/>
            </a:pPr>
            <a:r>
              <a:rPr lang="en-US" dirty="0">
                <a:solidFill>
                  <a:srgbClr val="FFFFFF"/>
                </a:solidFill>
                <a:latin typeface="Century Gothic"/>
                <a:cs typeface="Century Gothic"/>
              </a:rPr>
              <a:t>Pass </a:t>
            </a:r>
            <a:r>
              <a:rPr lang="en-US" dirty="0" smtClean="0">
                <a:solidFill>
                  <a:srgbClr val="FFFFFF"/>
                </a:solidFill>
                <a:latin typeface="Century Gothic"/>
                <a:cs typeface="Century Gothic"/>
              </a:rPr>
              <a:t>criteria based on comparing </a:t>
            </a:r>
            <a:r>
              <a:rPr lang="en-US" dirty="0">
                <a:solidFill>
                  <a:srgbClr val="FFFFFF"/>
                </a:solidFill>
                <a:latin typeface="Century Gothic"/>
                <a:cs typeface="Century Gothic"/>
              </a:rPr>
              <a:t>test output against </a:t>
            </a:r>
            <a:r>
              <a:rPr lang="en-US" dirty="0" smtClean="0">
                <a:solidFill>
                  <a:srgbClr val="FFFFFF"/>
                </a:solidFill>
                <a:latin typeface="Century Gothic"/>
                <a:cs typeface="Century Gothic"/>
              </a:rPr>
              <a:t>an output template</a:t>
            </a:r>
            <a:endParaRPr lang="en-US" dirty="0">
              <a:solidFill>
                <a:srgbClr val="FFFFFF"/>
              </a:solidFill>
              <a:latin typeface="Century Gothic"/>
              <a:cs typeface="Century Gothic"/>
            </a:endParaRPr>
          </a:p>
          <a:p>
            <a:pPr marL="571500" indent="-571500">
              <a:buFont typeface="Wingdings" charset="2"/>
              <a:buChar char="²"/>
            </a:pPr>
            <a:r>
              <a:rPr lang="en-US" dirty="0">
                <a:solidFill>
                  <a:srgbClr val="FFFFFF"/>
                </a:solidFill>
                <a:latin typeface="Century Gothic"/>
                <a:cs typeface="Century Gothic"/>
              </a:rPr>
              <a:t>Can also </a:t>
            </a:r>
            <a:r>
              <a:rPr lang="en-US" dirty="0" smtClean="0">
                <a:solidFill>
                  <a:srgbClr val="FFFFFF"/>
                </a:solidFill>
                <a:latin typeface="Century Gothic"/>
                <a:cs typeface="Century Gothic"/>
              </a:rPr>
              <a:t>run other </a:t>
            </a:r>
            <a:r>
              <a:rPr lang="en-US" dirty="0">
                <a:solidFill>
                  <a:srgbClr val="FFFFFF"/>
                </a:solidFill>
                <a:latin typeface="Century Gothic"/>
                <a:cs typeface="Century Gothic"/>
              </a:rPr>
              <a:t>kind of tests besides </a:t>
            </a:r>
            <a:r>
              <a:rPr lang="en-US" dirty="0" err="1" smtClean="0">
                <a:solidFill>
                  <a:srgbClr val="FFFFFF"/>
                </a:solidFill>
                <a:latin typeface="Century Gothic"/>
                <a:cs typeface="Century Gothic"/>
              </a:rPr>
              <a:t>xUnit</a:t>
            </a:r>
            <a:r>
              <a:rPr lang="en-US" dirty="0" smtClean="0">
                <a:solidFill>
                  <a:srgbClr val="FFFFFF"/>
                </a:solidFill>
                <a:latin typeface="Century Gothic"/>
                <a:cs typeface="Century Gothic"/>
              </a:rPr>
              <a:t>-based ones</a:t>
            </a:r>
          </a:p>
        </p:txBody>
      </p:sp>
    </p:spTree>
    <p:extLst>
      <p:ext uri="{BB962C8B-B14F-4D97-AF65-F5344CB8AC3E}">
        <p14:creationId xmlns:p14="http://schemas.microsoft.com/office/powerpoint/2010/main" val="413664592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t>Integration Tests</a:t>
            </a:r>
          </a:p>
        </p:txBody>
      </p:sp>
      <p:sp>
        <p:nvSpPr>
          <p:cNvPr id="3" name="TextBox 2"/>
          <p:cNvSpPr txBox="1"/>
          <p:nvPr/>
        </p:nvSpPr>
        <p:spPr>
          <a:xfrm>
            <a:off x="705573" y="2845791"/>
            <a:ext cx="16627972" cy="3093120"/>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Tests the interactions among software modules</a:t>
            </a:r>
          </a:p>
          <a:p>
            <a:pPr marL="571500" indent="-571500">
              <a:buFont typeface="Wingdings" charset="2"/>
              <a:buChar char="²"/>
            </a:pPr>
            <a:r>
              <a:rPr lang="en-US" dirty="0">
                <a:solidFill>
                  <a:srgbClr val="FFFFFF"/>
                </a:solidFill>
                <a:latin typeface="Century Gothic"/>
                <a:cs typeface="Century Gothic"/>
              </a:rPr>
              <a:t>Tests deployment configuration</a:t>
            </a:r>
          </a:p>
          <a:p>
            <a:pPr marL="571500" indent="-571500">
              <a:buFont typeface="Wingdings" charset="2"/>
              <a:buChar char="²"/>
            </a:pPr>
            <a:r>
              <a:rPr lang="en-US" dirty="0">
                <a:solidFill>
                  <a:srgbClr val="FFFFFF"/>
                </a:solidFill>
                <a:latin typeface="Century Gothic"/>
                <a:cs typeface="Century Gothic"/>
              </a:rPr>
              <a:t>Integration CDB</a:t>
            </a:r>
          </a:p>
          <a:p>
            <a:pPr marL="571500" indent="-571500">
              <a:buFont typeface="Wingdings" charset="2"/>
              <a:buChar char="²"/>
            </a:pPr>
            <a:r>
              <a:rPr lang="en-US" dirty="0">
                <a:solidFill>
                  <a:srgbClr val="FFFFFF"/>
                </a:solidFill>
                <a:latin typeface="Century Gothic"/>
                <a:cs typeface="Century Gothic"/>
              </a:rPr>
              <a:t>Hardware configuration, if necessary</a:t>
            </a:r>
          </a:p>
          <a:p>
            <a:pPr marL="571500" indent="-571500">
              <a:buFont typeface="Wingdings" charset="2"/>
              <a:buChar char="²"/>
            </a:pPr>
            <a:r>
              <a:rPr lang="en-US" dirty="0">
                <a:solidFill>
                  <a:srgbClr val="FFFFFF"/>
                </a:solidFill>
                <a:latin typeface="Century Gothic"/>
                <a:cs typeface="Century Gothic"/>
              </a:rPr>
              <a:t>Individual module unit tests must pass to integrate</a:t>
            </a:r>
            <a:endParaRPr lang="en-US" dirty="0" smtClean="0">
              <a:solidFill>
                <a:srgbClr val="FFFFFF"/>
              </a:solidFill>
              <a:latin typeface="Century Gothic"/>
              <a:cs typeface="Century Gothic"/>
            </a:endParaRPr>
          </a:p>
        </p:txBody>
      </p:sp>
    </p:spTree>
    <p:extLst>
      <p:ext uri="{BB962C8B-B14F-4D97-AF65-F5344CB8AC3E}">
        <p14:creationId xmlns:p14="http://schemas.microsoft.com/office/powerpoint/2010/main" val="361292297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Development team</a:t>
            </a:r>
            <a:endParaRPr lang="en-US" dirty="0"/>
          </a:p>
        </p:txBody>
      </p:sp>
      <p:sp>
        <p:nvSpPr>
          <p:cNvPr id="3" name="TextBox 2"/>
          <p:cNvSpPr txBox="1"/>
          <p:nvPr/>
        </p:nvSpPr>
        <p:spPr>
          <a:xfrm>
            <a:off x="705573" y="2845791"/>
            <a:ext cx="16627972" cy="6093941"/>
          </a:xfrm>
          <a:prstGeom prst="rect">
            <a:avLst/>
          </a:prstGeom>
          <a:noFill/>
        </p:spPr>
        <p:txBody>
          <a:bodyPr wrap="square" lIns="91405" tIns="45703" rIns="91405" bIns="45703" rtlCol="0">
            <a:spAutoFit/>
          </a:bodyPr>
          <a:lstStyle/>
          <a:p>
            <a:r>
              <a:rPr lang="en-US" dirty="0" smtClean="0">
                <a:solidFill>
                  <a:srgbClr val="FFFFFF"/>
                </a:solidFill>
                <a:latin typeface="Century Gothic"/>
                <a:cs typeface="Century Gothic"/>
              </a:rPr>
              <a:t>Responsible for:</a:t>
            </a:r>
          </a:p>
          <a:p>
            <a:pPr marL="571500" indent="-571500">
              <a:buFont typeface="Wingdings" charset="2"/>
              <a:buChar char="²"/>
            </a:pPr>
            <a:r>
              <a:rPr lang="en-US" dirty="0" smtClean="0">
                <a:solidFill>
                  <a:srgbClr val="FFFFFF"/>
                </a:solidFill>
                <a:latin typeface="Century Gothic"/>
                <a:cs typeface="Century Gothic"/>
              </a:rPr>
              <a:t>Adding (at </a:t>
            </a:r>
            <a:r>
              <a:rPr lang="en-US" dirty="0">
                <a:solidFill>
                  <a:srgbClr val="FFFFFF"/>
                </a:solidFill>
                <a:latin typeface="Century Gothic"/>
                <a:cs typeface="Century Gothic"/>
              </a:rPr>
              <a:t>least </a:t>
            </a:r>
            <a:r>
              <a:rPr lang="en-US" dirty="0" smtClean="0">
                <a:solidFill>
                  <a:srgbClr val="FFFFFF"/>
                </a:solidFill>
                <a:latin typeface="Century Gothic"/>
                <a:cs typeface="Century Gothic"/>
              </a:rPr>
              <a:t>one!) </a:t>
            </a:r>
            <a:r>
              <a:rPr lang="en-US" dirty="0">
                <a:solidFill>
                  <a:srgbClr val="FFFFFF"/>
                </a:solidFill>
                <a:latin typeface="Century Gothic"/>
                <a:cs typeface="Century Gothic"/>
              </a:rPr>
              <a:t>unit </a:t>
            </a:r>
            <a:r>
              <a:rPr lang="en-US" dirty="0" smtClean="0">
                <a:solidFill>
                  <a:srgbClr val="FFFFFF"/>
                </a:solidFill>
                <a:latin typeface="Century Gothic"/>
                <a:cs typeface="Century Gothic"/>
              </a:rPr>
              <a:t>test(s) </a:t>
            </a:r>
            <a:r>
              <a:rPr lang="en-US" dirty="0">
                <a:solidFill>
                  <a:srgbClr val="FFFFFF"/>
                </a:solidFill>
                <a:latin typeface="Century Gothic"/>
                <a:cs typeface="Century Gothic"/>
              </a:rPr>
              <a:t>for your </a:t>
            </a:r>
            <a:r>
              <a:rPr lang="en-US" dirty="0" smtClean="0">
                <a:solidFill>
                  <a:srgbClr val="FFFFFF"/>
                </a:solidFill>
                <a:latin typeface="Century Gothic"/>
                <a:cs typeface="Century Gothic"/>
              </a:rPr>
              <a:t>component</a:t>
            </a:r>
          </a:p>
          <a:p>
            <a:pPr marL="571500" indent="-571500">
              <a:buFont typeface="Wingdings" charset="2"/>
              <a:buChar char="²"/>
            </a:pPr>
            <a:r>
              <a:rPr lang="en-US" dirty="0" smtClean="0">
                <a:solidFill>
                  <a:srgbClr val="FFFFFF"/>
                </a:solidFill>
                <a:latin typeface="Century Gothic"/>
                <a:cs typeface="Century Gothic"/>
              </a:rPr>
              <a:t>Prepare a test environment</a:t>
            </a:r>
          </a:p>
          <a:p>
            <a:pPr marL="571500" indent="-571500">
              <a:buFont typeface="Wingdings" charset="2"/>
              <a:buChar char="²"/>
            </a:pPr>
            <a:r>
              <a:rPr lang="en-US" dirty="0" smtClean="0">
                <a:solidFill>
                  <a:srgbClr val="FFFFFF"/>
                </a:solidFill>
                <a:latin typeface="Century Gothic"/>
                <a:cs typeface="Century Gothic"/>
              </a:rPr>
              <a:t>Run the test(s) until the work</a:t>
            </a:r>
          </a:p>
          <a:p>
            <a:pPr marL="571500" indent="-571500">
              <a:buFont typeface="Wingdings" charset="2"/>
              <a:buChar char="²"/>
            </a:pPr>
            <a:r>
              <a:rPr lang="en-US" dirty="0" smtClean="0">
                <a:solidFill>
                  <a:srgbClr val="FFFFFF"/>
                </a:solidFill>
                <a:latin typeface="Century Gothic"/>
                <a:cs typeface="Century Gothic"/>
              </a:rPr>
              <a:t>Once tests pass, check </a:t>
            </a:r>
            <a:r>
              <a:rPr lang="en-US" dirty="0">
                <a:solidFill>
                  <a:srgbClr val="FFFFFF"/>
                </a:solidFill>
                <a:latin typeface="Century Gothic"/>
                <a:cs typeface="Century Gothic"/>
              </a:rPr>
              <a:t>in all </a:t>
            </a:r>
            <a:r>
              <a:rPr lang="en-US" dirty="0" smtClean="0">
                <a:solidFill>
                  <a:srgbClr val="FFFFFF"/>
                </a:solidFill>
                <a:latin typeface="Century Gothic"/>
                <a:cs typeface="Century Gothic"/>
              </a:rPr>
              <a:t>your code, test </a:t>
            </a:r>
            <a:r>
              <a:rPr lang="en-US" dirty="0">
                <a:solidFill>
                  <a:srgbClr val="FFFFFF"/>
                </a:solidFill>
                <a:latin typeface="Century Gothic"/>
                <a:cs typeface="Century Gothic"/>
              </a:rPr>
              <a:t>code </a:t>
            </a:r>
            <a:r>
              <a:rPr lang="en-US" dirty="0" smtClean="0">
                <a:solidFill>
                  <a:srgbClr val="FFFFFF"/>
                </a:solidFill>
                <a:latin typeface="Century Gothic"/>
                <a:cs typeface="Century Gothic"/>
              </a:rPr>
              <a:t>and relevant configurations (TAT files, CDB) </a:t>
            </a:r>
            <a:r>
              <a:rPr lang="en-US" dirty="0">
                <a:solidFill>
                  <a:srgbClr val="FFFFFF"/>
                </a:solidFill>
                <a:latin typeface="Century Gothic"/>
                <a:cs typeface="Century Gothic"/>
              </a:rPr>
              <a:t>to </a:t>
            </a:r>
            <a:r>
              <a:rPr lang="en-US" dirty="0" smtClean="0">
                <a:solidFill>
                  <a:srgbClr val="FFFFFF"/>
                </a:solidFill>
                <a:latin typeface="Century Gothic"/>
                <a:cs typeface="Century Gothic"/>
              </a:rPr>
              <a:t>the project configuration server</a:t>
            </a:r>
            <a:endParaRPr lang="en-US" dirty="0">
              <a:solidFill>
                <a:srgbClr val="FFFFFF"/>
              </a:solidFill>
              <a:latin typeface="Century Gothic"/>
              <a:cs typeface="Century Gothic"/>
            </a:endParaRPr>
          </a:p>
          <a:p>
            <a:pPr marL="571500" indent="-571500">
              <a:buFont typeface="Wingdings" charset="2"/>
              <a:buChar char="²"/>
            </a:pPr>
            <a:r>
              <a:rPr lang="en-US" dirty="0" smtClean="0">
                <a:solidFill>
                  <a:srgbClr val="FFFFFF"/>
                </a:solidFill>
                <a:latin typeface="Century Gothic"/>
                <a:cs typeface="Century Gothic"/>
              </a:rPr>
              <a:t>Document your work right away and in parallel with the development!</a:t>
            </a:r>
            <a:endParaRPr lang="en-US" dirty="0">
              <a:solidFill>
                <a:srgbClr val="FFFFFF"/>
              </a:solidFill>
              <a:latin typeface="Century Gothic"/>
              <a:cs typeface="Century Gothic"/>
            </a:endParaRPr>
          </a:p>
          <a:p>
            <a:endParaRPr lang="en-US" dirty="0" smtClean="0">
              <a:solidFill>
                <a:srgbClr val="FFFFFF"/>
              </a:solidFill>
              <a:latin typeface="Century Gothic"/>
              <a:cs typeface="Century Gothic"/>
            </a:endParaRPr>
          </a:p>
          <a:p>
            <a:pPr algn="ctr"/>
            <a:r>
              <a:rPr lang="en-US" dirty="0" smtClean="0">
                <a:solidFill>
                  <a:srgbClr val="FFFFFF"/>
                </a:solidFill>
                <a:latin typeface="Century Gothic"/>
                <a:cs typeface="Century Gothic"/>
              </a:rPr>
              <a:t>Advise: When done, take a well deserve </a:t>
            </a:r>
            <a:r>
              <a:rPr lang="en-US" dirty="0">
                <a:solidFill>
                  <a:srgbClr val="FFFFFF"/>
                </a:solidFill>
                <a:latin typeface="Century Gothic"/>
                <a:cs typeface="Century Gothic"/>
              </a:rPr>
              <a:t>coffee </a:t>
            </a:r>
            <a:r>
              <a:rPr lang="en-US" dirty="0" smtClean="0">
                <a:solidFill>
                  <a:srgbClr val="FFFFFF"/>
                </a:solidFill>
                <a:latin typeface="Century Gothic"/>
                <a:cs typeface="Century Gothic"/>
              </a:rPr>
              <a:t>break…</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123006483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i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ersonalizado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461</TotalTime>
  <Words>606</Words>
  <Application>Microsoft Macintosh PowerPoint</Application>
  <PresentationFormat>Personalizado</PresentationFormat>
  <Paragraphs>76</Paragraphs>
  <Slides>11</Slides>
  <Notes>9</Notes>
  <HiddenSlides>0</HiddenSlides>
  <MMClips>0</MMClips>
  <ScaleCrop>false</ScaleCrop>
  <HeadingPairs>
    <vt:vector size="4" baseType="variant">
      <vt:variant>
        <vt:lpstr>Tema</vt:lpstr>
      </vt:variant>
      <vt:variant>
        <vt:i4>1</vt:i4>
      </vt:variant>
      <vt:variant>
        <vt:lpstr>Títulos de diapositiva</vt:lpstr>
      </vt:variant>
      <vt:variant>
        <vt:i4>11</vt:i4>
      </vt:variant>
    </vt:vector>
  </HeadingPairs>
  <TitlesOfParts>
    <vt:vector size="12" baseType="lpstr">
      <vt:lpstr>Tio</vt:lpstr>
      <vt:lpstr>ALMA Common Software Basic Track</vt:lpstr>
      <vt:lpstr>What is it?</vt:lpstr>
      <vt:lpstr>Workflow</vt:lpstr>
      <vt:lpstr>How to test?</vt:lpstr>
      <vt:lpstr>What to test? What not to test?</vt:lpstr>
      <vt:lpstr>xUnit</vt:lpstr>
      <vt:lpstr>ACS TAT</vt:lpstr>
      <vt:lpstr>Integration Tests</vt:lpstr>
      <vt:lpstr>Development team</vt:lpstr>
      <vt:lpstr>Integration and testing team</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Web-based Dashboard for the High-level Monitoring of ALMA</dc:title>
  <dc:creator>Jorge Ibsen</dc:creator>
  <cp:lastModifiedBy>Maccarena Gonzalez</cp:lastModifiedBy>
  <cp:revision>60</cp:revision>
  <cp:lastPrinted>2014-06-23T18:09:53Z</cp:lastPrinted>
  <dcterms:created xsi:type="dcterms:W3CDTF">2014-06-22T04:04:53Z</dcterms:created>
  <dcterms:modified xsi:type="dcterms:W3CDTF">2014-10-02T12:25:42Z</dcterms:modified>
</cp:coreProperties>
</file>

<file path=docProps/thumbnail.jpeg>
</file>